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1"/>
  </p:notesMasterIdLst>
  <p:sldIdLst>
    <p:sldId id="256" r:id="rId2"/>
    <p:sldId id="262" r:id="rId3"/>
    <p:sldId id="263" r:id="rId4"/>
    <p:sldId id="259" r:id="rId5"/>
    <p:sldId id="264" r:id="rId6"/>
    <p:sldId id="257" r:id="rId7"/>
    <p:sldId id="273" r:id="rId8"/>
    <p:sldId id="265" r:id="rId9"/>
    <p:sldId id="266" r:id="rId10"/>
    <p:sldId id="267" r:id="rId11"/>
    <p:sldId id="274" r:id="rId12"/>
    <p:sldId id="275" r:id="rId13"/>
    <p:sldId id="280" r:id="rId14"/>
    <p:sldId id="268" r:id="rId15"/>
    <p:sldId id="276" r:id="rId16"/>
    <p:sldId id="277" r:id="rId17"/>
    <p:sldId id="278" r:id="rId18"/>
    <p:sldId id="279" r:id="rId19"/>
    <p:sldId id="28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614"/>
    <p:restoredTop sz="94729"/>
  </p:normalViewPr>
  <p:slideViewPr>
    <p:cSldViewPr snapToGrid="0" snapToObjects="1">
      <p:cViewPr varScale="1">
        <p:scale>
          <a:sx n="62" d="100"/>
          <a:sy n="62" d="100"/>
        </p:scale>
        <p:origin x="-96" y="-1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4ECC1-882A-8A46-9CD1-227C7443078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4525E-891A-504E-8811-B2E0D6E574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33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14.1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75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File:Sad_Lucy.jpg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747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4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14.5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032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14.6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72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Table 14.1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261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/wiki/File:Illustration_based_on_the_filming_of_the_Little_Albert_Experiment.jpg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56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File:OCD_handwash.jpg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477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/wiki/File:FBI-360-Ted_Bundy_FBI_10_most_wanted_photo.jpg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5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imdawsonphotography.co.nz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14: Emotion in Clinical Psychology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648982"/>
            <a:ext cx="2705100" cy="1325563"/>
          </a:xfrm>
        </p:spPr>
        <p:txBody>
          <a:bodyPr/>
          <a:lstStyle/>
          <a:p>
            <a:r>
              <a:rPr lang="en-US" smtClean="0"/>
              <a:t>Bipolar </a:t>
            </a:r>
            <a:br>
              <a:rPr lang="en-US" smtClean="0"/>
            </a:br>
            <a:r>
              <a:rPr lang="en-US" smtClean="0"/>
              <a:t>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3390900"/>
            <a:ext cx="7962899" cy="3387011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Bipolar disorder</a:t>
            </a:r>
            <a:r>
              <a:rPr lang="en-US" sz="2400" dirty="0" smtClean="0"/>
              <a:t>: Episodes of depression alternate with mania or hypomania</a:t>
            </a:r>
          </a:p>
          <a:p>
            <a:r>
              <a:rPr lang="en-US" sz="2400" b="1" dirty="0" smtClean="0"/>
              <a:t>Mania</a:t>
            </a:r>
            <a:r>
              <a:rPr lang="en-US" sz="2400" dirty="0" smtClean="0"/>
              <a:t>: Period of increased energy</a:t>
            </a:r>
            <a:r>
              <a:rPr lang="en-US" sz="2400" dirty="0"/>
              <a:t>;</a:t>
            </a:r>
            <a:r>
              <a:rPr lang="en-US" sz="2400" dirty="0" smtClean="0"/>
              <a:t> </a:t>
            </a:r>
            <a:r>
              <a:rPr lang="en-US" sz="2400" dirty="0"/>
              <a:t>goal-directed </a:t>
            </a:r>
            <a:r>
              <a:rPr lang="en-US" sz="2400" dirty="0" smtClean="0"/>
              <a:t>activity; rapid, pressured </a:t>
            </a:r>
            <a:r>
              <a:rPr lang="en-US" sz="2400" dirty="0"/>
              <a:t>thoughts and </a:t>
            </a:r>
            <a:r>
              <a:rPr lang="en-US" sz="2400" dirty="0" smtClean="0"/>
              <a:t>speech; impulsive, risky, reward-seeking behavior</a:t>
            </a:r>
            <a:endParaRPr lang="en-US" sz="2400" b="1" dirty="0" smtClean="0"/>
          </a:p>
          <a:p>
            <a:r>
              <a:rPr lang="en-US" sz="2400" b="1" dirty="0" smtClean="0"/>
              <a:t>Hypomania</a:t>
            </a:r>
            <a:r>
              <a:rPr lang="en-US" sz="2400" dirty="0" smtClean="0"/>
              <a:t>: An </a:t>
            </a:r>
            <a:r>
              <a:rPr lang="en-US" sz="2400" dirty="0" err="1" smtClean="0"/>
              <a:t>eposide</a:t>
            </a:r>
            <a:r>
              <a:rPr lang="en-US" sz="2400" dirty="0" smtClean="0"/>
              <a:t> with manic symptoms not severe enough to cause problems</a:t>
            </a:r>
          </a:p>
          <a:p>
            <a:r>
              <a:rPr lang="en-US" sz="2400" dirty="0" smtClean="0"/>
              <a:t>Constant high-arousal positive emotion can be a risk factor, when insensitive to environment </a:t>
            </a:r>
            <a:r>
              <a:rPr lang="en-US" sz="2000" dirty="0" smtClean="0"/>
              <a:t>(Gruber, 2011)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5"/>
          <a:stretch/>
        </p:blipFill>
        <p:spPr>
          <a:xfrm>
            <a:off x="4999293" y="648982"/>
            <a:ext cx="3325558" cy="22204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57800" y="2953090"/>
            <a:ext cx="353568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nazarovsergey</a:t>
            </a:r>
            <a:r>
              <a:rPr lang="en-US" sz="1300" dirty="0"/>
              <a:t> / Shutterstock.com</a:t>
            </a:r>
          </a:p>
        </p:txBody>
      </p:sp>
    </p:spTree>
    <p:extLst>
      <p:ext uri="{BB962C8B-B14F-4D97-AF65-F5344CB8AC3E}">
        <p14:creationId xmlns:p14="http://schemas.microsoft.com/office/powerpoint/2010/main" val="60485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Anxiety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600" b="1" dirty="0" smtClean="0"/>
              <a:t>Generalized anxiety disorder (GAD)</a:t>
            </a:r>
            <a:r>
              <a:rPr lang="en-US" sz="2600" dirty="0" smtClean="0"/>
              <a:t>: Almost constant worry, anxiety; not specific to a particular concern</a:t>
            </a:r>
          </a:p>
          <a:p>
            <a:r>
              <a:rPr lang="en-US" sz="2600" b="1" dirty="0" smtClean="0"/>
              <a:t>Panic disorder</a:t>
            </a:r>
            <a:r>
              <a:rPr lang="en-US" sz="2600" dirty="0" smtClean="0"/>
              <a:t>: </a:t>
            </a:r>
            <a:r>
              <a:rPr lang="en-US" sz="2400" dirty="0"/>
              <a:t>repeated </a:t>
            </a:r>
            <a:r>
              <a:rPr lang="en-US" sz="2400" i="1" dirty="0" smtClean="0"/>
              <a:t>panic attacks</a:t>
            </a:r>
            <a:r>
              <a:rPr lang="en-US" sz="2400" dirty="0" smtClean="0"/>
              <a:t> </a:t>
            </a:r>
            <a:r>
              <a:rPr lang="en-US" sz="2400" dirty="0"/>
              <a:t>of </a:t>
            </a:r>
            <a:r>
              <a:rPr lang="en-US" sz="2400" dirty="0" smtClean="0"/>
              <a:t>intense sympathetic nervous system activation and </a:t>
            </a:r>
            <a:r>
              <a:rPr lang="en-US" sz="2400" dirty="0"/>
              <a:t>chest </a:t>
            </a:r>
            <a:r>
              <a:rPr lang="en-US" sz="2400" dirty="0" smtClean="0"/>
              <a:t>pain; frequent apprehension </a:t>
            </a:r>
            <a:r>
              <a:rPr lang="en-US" sz="2400" dirty="0"/>
              <a:t>about the prospect of having another </a:t>
            </a:r>
            <a:r>
              <a:rPr lang="en-US" sz="2400" dirty="0" smtClean="0"/>
              <a:t>panic attack</a:t>
            </a:r>
            <a:r>
              <a:rPr lang="en-US" sz="2400" b="1" dirty="0" smtClean="0"/>
              <a:t> </a:t>
            </a:r>
            <a:endParaRPr lang="en-US" sz="2600" b="1" dirty="0" smtClean="0"/>
          </a:p>
          <a:p>
            <a:pPr lvl="1"/>
            <a:r>
              <a:rPr lang="en-US" sz="2200" b="1" dirty="0" smtClean="0"/>
              <a:t>Agoraphobia</a:t>
            </a:r>
            <a:r>
              <a:rPr lang="en-US" sz="2200" dirty="0" smtClean="0"/>
              <a:t>: </a:t>
            </a:r>
            <a:r>
              <a:rPr lang="en-US" sz="2000" dirty="0"/>
              <a:t>E</a:t>
            </a:r>
            <a:r>
              <a:rPr lang="en-US" sz="2000" dirty="0" smtClean="0"/>
              <a:t>xcessive </a:t>
            </a:r>
            <a:r>
              <a:rPr lang="en-US" sz="2000" dirty="0"/>
              <a:t>fear of public </a:t>
            </a:r>
            <a:r>
              <a:rPr lang="en-US" sz="2000" dirty="0" smtClean="0"/>
              <a:t>situations, linked to difficulty escaping </a:t>
            </a:r>
            <a:r>
              <a:rPr lang="en-US" sz="2000" dirty="0"/>
              <a:t>in the event of </a:t>
            </a:r>
            <a:r>
              <a:rPr lang="en-US" sz="2000" dirty="0" smtClean="0"/>
              <a:t>an attack </a:t>
            </a:r>
            <a:endParaRPr lang="en-US" sz="2200" dirty="0" smtClean="0"/>
          </a:p>
          <a:p>
            <a:r>
              <a:rPr lang="en-US" sz="2600" b="1" dirty="0" smtClean="0"/>
              <a:t>Post-traumatic stress disorder (PTSD)</a:t>
            </a:r>
            <a:r>
              <a:rPr lang="en-US" sz="2600" dirty="0" smtClean="0"/>
              <a:t>: </a:t>
            </a:r>
            <a:r>
              <a:rPr lang="en-US" sz="2400" dirty="0" smtClean="0"/>
              <a:t>Flashbacks </a:t>
            </a:r>
            <a:r>
              <a:rPr lang="en-US" sz="2400" dirty="0"/>
              <a:t>and nightmares about a traumatic event, avoidance of </a:t>
            </a:r>
            <a:r>
              <a:rPr lang="en-US" sz="2400" dirty="0" smtClean="0"/>
              <a:t>reminders, </a:t>
            </a:r>
            <a:r>
              <a:rPr lang="en-US" sz="2400" dirty="0"/>
              <a:t>and </a:t>
            </a:r>
            <a:r>
              <a:rPr lang="en-US" sz="2400" dirty="0" smtClean="0"/>
              <a:t>exaggerated </a:t>
            </a:r>
            <a:r>
              <a:rPr lang="en-US" sz="2400" dirty="0"/>
              <a:t>startle reflex </a:t>
            </a:r>
            <a:endParaRPr lang="en-US" sz="2600" dirty="0" smtClean="0"/>
          </a:p>
          <a:p>
            <a:r>
              <a:rPr lang="en-US" sz="2600" b="1" dirty="0" smtClean="0"/>
              <a:t>Specific phobia</a:t>
            </a:r>
            <a:r>
              <a:rPr lang="en-US" sz="2600" dirty="0" smtClean="0"/>
              <a:t>: </a:t>
            </a:r>
            <a:r>
              <a:rPr lang="en-US" sz="2400" dirty="0"/>
              <a:t>E</a:t>
            </a:r>
            <a:r>
              <a:rPr lang="en-US" sz="2400" dirty="0" smtClean="0"/>
              <a:t>xcessive </a:t>
            </a:r>
            <a:r>
              <a:rPr lang="en-US" sz="2400" dirty="0"/>
              <a:t>fear of a particular object or situation, strong enough to interfere with normal life 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609904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Specific Phobias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81323"/>
              </p:ext>
            </p:extLst>
          </p:nvPr>
        </p:nvGraphicFramePr>
        <p:xfrm>
          <a:off x="628650" y="1686143"/>
          <a:ext cx="7886700" cy="408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7058"/>
                <a:gridCol w="584964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Agoraphobia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Fear of open, public places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Glossophobia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Fear of public speaking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Acrophobia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Fear of heights 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Social phobia	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Anxiety about being with, observed by strangers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Autophobia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Fear of being alone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Arachnophobia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Fear of spiders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Ophidiophobia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Fear of snakes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Blood phobia</a:t>
                      </a:r>
                      <a:r>
                        <a:rPr lang="en-US" sz="2200" dirty="0" smtClean="0">
                          <a:effectLst/>
                        </a:rPr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Fear of blood</a:t>
                      </a:r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5958840"/>
            <a:ext cx="8519160" cy="899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The most common phobic targets (including other humans) were important threats to human ancestors, though not necessarily the most common sources of injury today.</a:t>
            </a:r>
          </a:p>
        </p:txBody>
      </p:sp>
    </p:spTree>
    <p:extLst>
      <p:ext uri="{BB962C8B-B14F-4D97-AF65-F5344CB8AC3E}">
        <p14:creationId xmlns:p14="http://schemas.microsoft.com/office/powerpoint/2010/main" val="1698842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 of Anxiety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Anxiety disorders run in families in general, though no specific gene consistently implicated.</a:t>
            </a:r>
          </a:p>
          <a:p>
            <a:pPr lvl="1"/>
            <a:r>
              <a:rPr lang="en-US" b="1" dirty="0" smtClean="0"/>
              <a:t>Epigenetics</a:t>
            </a:r>
            <a:r>
              <a:rPr lang="en-US" dirty="0" smtClean="0"/>
              <a:t>: </a:t>
            </a:r>
            <a:r>
              <a:rPr lang="en-US" dirty="0"/>
              <a:t>D</a:t>
            </a:r>
            <a:r>
              <a:rPr lang="en-US" dirty="0" smtClean="0"/>
              <a:t>ifferences </a:t>
            </a:r>
            <a:r>
              <a:rPr lang="en-US" dirty="0"/>
              <a:t>in </a:t>
            </a:r>
            <a:r>
              <a:rPr lang="en-US" dirty="0" smtClean="0"/>
              <a:t>gene expression elicited </a:t>
            </a:r>
            <a:r>
              <a:rPr lang="en-US" dirty="0"/>
              <a:t>by environmental </a:t>
            </a:r>
            <a:r>
              <a:rPr lang="en-US" dirty="0" smtClean="0"/>
              <a:t>conditions</a:t>
            </a:r>
          </a:p>
          <a:p>
            <a:r>
              <a:rPr lang="en-US" sz="2600" dirty="0"/>
              <a:t>S</a:t>
            </a:r>
            <a:r>
              <a:rPr lang="en-US" sz="2600" dirty="0" smtClean="0"/>
              <a:t>hort alleles for the serotonin transporter gene predict stronger amygdala reactivity, fear conditioning, and susceptibility to anxiety disorders </a:t>
            </a:r>
            <a:r>
              <a:rPr lang="en-US" sz="2000" dirty="0" smtClean="0"/>
              <a:t>(</a:t>
            </a:r>
            <a:r>
              <a:rPr lang="en-US" sz="2000" dirty="0" err="1"/>
              <a:t>Disner</a:t>
            </a:r>
            <a:r>
              <a:rPr lang="en-US" sz="2000" dirty="0"/>
              <a:t> et al., </a:t>
            </a:r>
            <a:r>
              <a:rPr lang="en-US" sz="2000" dirty="0" smtClean="0"/>
              <a:t>2013; Hariri </a:t>
            </a:r>
            <a:r>
              <a:rPr lang="en-US" sz="2000" dirty="0"/>
              <a:t>et al., </a:t>
            </a:r>
            <a:r>
              <a:rPr lang="en-US" sz="2000" dirty="0" smtClean="0"/>
              <a:t>2002; </a:t>
            </a:r>
            <a:r>
              <a:rPr lang="en-US" sz="2000" dirty="0" err="1"/>
              <a:t>Lonsdorf</a:t>
            </a:r>
            <a:r>
              <a:rPr lang="en-US" sz="2000" dirty="0"/>
              <a:t> et al</a:t>
            </a:r>
            <a:r>
              <a:rPr lang="en-US" sz="2000" dirty="0" smtClean="0"/>
              <a:t>., 2009; </a:t>
            </a:r>
            <a:r>
              <a:rPr lang="en-US" sz="2000" dirty="0" err="1"/>
              <a:t>Volman</a:t>
            </a:r>
            <a:r>
              <a:rPr lang="en-US" sz="2000" dirty="0"/>
              <a:t> et al., </a:t>
            </a:r>
            <a:r>
              <a:rPr lang="en-US" sz="2000" dirty="0" smtClean="0"/>
              <a:t>2013).</a:t>
            </a:r>
          </a:p>
          <a:p>
            <a:r>
              <a:rPr lang="en-US" sz="2600" dirty="0" smtClean="0"/>
              <a:t>Behavioral genetics studies also indicate strong influence of the environment </a:t>
            </a:r>
            <a:r>
              <a:rPr lang="en-US" sz="2000" dirty="0" smtClean="0"/>
              <a:t>(</a:t>
            </a:r>
            <a:r>
              <a:rPr lang="en-US" sz="2000" dirty="0" err="1"/>
              <a:t>Eley</a:t>
            </a:r>
            <a:r>
              <a:rPr lang="en-US" sz="2000" dirty="0"/>
              <a:t> et al., </a:t>
            </a:r>
            <a:r>
              <a:rPr lang="en-US" sz="2000" dirty="0" smtClean="0"/>
              <a:t>2015).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44653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“Little Albert”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3479" y="1732636"/>
            <a:ext cx="3812584" cy="503237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Watson &amp; Rayner (1920)</a:t>
            </a:r>
          </a:p>
          <a:p>
            <a:r>
              <a:rPr lang="en-US" sz="2400" dirty="0" smtClean="0"/>
              <a:t>First demonstrated a young child was not initially afraid of a white rat. </a:t>
            </a:r>
          </a:p>
          <a:p>
            <a:r>
              <a:rPr lang="en-US" sz="2400" dirty="0" smtClean="0"/>
              <a:t>Struck a loud, frightening gong every time child saw a rat; soon, child reacted to the rat with fear.</a:t>
            </a:r>
          </a:p>
          <a:p>
            <a:r>
              <a:rPr lang="en-US" sz="2400" dirty="0" smtClean="0"/>
              <a:t>Early demonstration of conditioned fears, i.e., learned fear</a:t>
            </a:r>
          </a:p>
          <a:p>
            <a:r>
              <a:rPr lang="en-US" sz="2400" dirty="0" smtClean="0"/>
              <a:t>However, no evidence that most phobias begin with conditioned experience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825625"/>
            <a:ext cx="3756632" cy="28981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5806" y="4723808"/>
            <a:ext cx="33223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 smtClean="0"/>
              <a:t>Galiaoffri</a:t>
            </a:r>
            <a:r>
              <a:rPr lang="en-US" sz="1300" dirty="0" smtClean="0"/>
              <a:t>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1813985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Traumatic Learning in PTSD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8014" y="1593154"/>
            <a:ext cx="4067336" cy="5032376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Traumatic experience necessary, but not sufficient for PTSD; not all individuals develop PTSD after trauma</a:t>
            </a:r>
          </a:p>
          <a:p>
            <a:r>
              <a:rPr lang="en-US" sz="2400" dirty="0" smtClean="0"/>
              <a:t>Individuals with smaller than average hippocampi may be more vulnerable to PTSD </a:t>
            </a:r>
            <a:r>
              <a:rPr lang="en-US" sz="2000" dirty="0" smtClean="0"/>
              <a:t>(</a:t>
            </a:r>
            <a:r>
              <a:rPr lang="en-US" sz="2000" dirty="0"/>
              <a:t>Gilbertson et al., </a:t>
            </a:r>
            <a:r>
              <a:rPr lang="en-US" sz="2000" dirty="0" smtClean="0"/>
              <a:t>2002).</a:t>
            </a:r>
          </a:p>
          <a:p>
            <a:r>
              <a:rPr lang="en-US" sz="2400" dirty="0" smtClean="0"/>
              <a:t>Soldiers who had stronger anxiety symptoms </a:t>
            </a:r>
            <a:r>
              <a:rPr lang="en-US" sz="2400" i="1" dirty="0" smtClean="0"/>
              <a:t>prior to </a:t>
            </a:r>
            <a:r>
              <a:rPr lang="en-US" sz="2400" dirty="0" smtClean="0"/>
              <a:t>deployment were more likely to develop PTSD after exposure to war </a:t>
            </a:r>
            <a:r>
              <a:rPr lang="en-US" sz="2000" dirty="0" smtClean="0"/>
              <a:t>(</a:t>
            </a:r>
            <a:r>
              <a:rPr lang="en-US" sz="2000" dirty="0"/>
              <a:t>Berntsen &amp; Rubin, </a:t>
            </a:r>
            <a:r>
              <a:rPr lang="en-US" sz="2000" dirty="0" smtClean="0"/>
              <a:t>2015).</a:t>
            </a:r>
            <a:endParaRPr lang="en-US" sz="2000" dirty="0"/>
          </a:p>
        </p:txBody>
      </p:sp>
      <p:pic>
        <p:nvPicPr>
          <p:cNvPr id="3074" name="Picture 2" descr="Q:\Potter\Signed\Kalat, Emotion\Ancillaries\Final Cleanedup files to Editorial\PPT\art for ppts\kal35510_ch14\kal35510_14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2325688"/>
            <a:ext cx="2981399" cy="306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339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Treating Anxiety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241" y="1775154"/>
            <a:ext cx="4869308" cy="470314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Cognitive-behavioral therapy: Focus on reinterpreting/ reappraising situations, </a:t>
            </a:r>
            <a:r>
              <a:rPr lang="en-US" sz="2400" dirty="0"/>
              <a:t>solving problems, and relaxation </a:t>
            </a:r>
            <a:endParaRPr lang="en-US" sz="2400" dirty="0" smtClean="0"/>
          </a:p>
          <a:p>
            <a:r>
              <a:rPr lang="en-US" sz="2400" b="1" dirty="0" smtClean="0"/>
              <a:t>Exposure therapy</a:t>
            </a:r>
            <a:r>
              <a:rPr lang="en-US" sz="2400" dirty="0" smtClean="0"/>
              <a:t>: Client is exposed to increasingly intense doses of phobic target, after learning to relax with each prior dose.</a:t>
            </a:r>
          </a:p>
          <a:p>
            <a:r>
              <a:rPr lang="en-US" sz="2400" b="1" dirty="0" smtClean="0"/>
              <a:t>Anxiolytics</a:t>
            </a:r>
            <a:r>
              <a:rPr lang="en-US" sz="2400" dirty="0" smtClean="0"/>
              <a:t>: Drugs that reduce anxiety by inhibiting overall brain activity (also called </a:t>
            </a:r>
            <a:r>
              <a:rPr lang="en-US" sz="2400" i="1" dirty="0" smtClean="0"/>
              <a:t>tranquilizers</a:t>
            </a:r>
            <a:r>
              <a:rPr lang="en-US" sz="2400" dirty="0" smtClean="0"/>
              <a:t>)</a:t>
            </a:r>
            <a:endParaRPr lang="en-US" sz="2400" b="1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0568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Obsessive-Compulsive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3580" y="1825625"/>
            <a:ext cx="4788976" cy="4745656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/>
              <a:t>Obsessions</a:t>
            </a:r>
            <a:r>
              <a:rPr lang="en-US" sz="2400" dirty="0" smtClean="0"/>
              <a:t>: Recurrent, persistent </a:t>
            </a:r>
            <a:r>
              <a:rPr lang="en-US" sz="2400" dirty="0"/>
              <a:t>thoughts, impulses, and intrusive images that cause distress </a:t>
            </a:r>
            <a:endParaRPr lang="en-US" sz="2400" dirty="0" smtClean="0"/>
          </a:p>
          <a:p>
            <a:r>
              <a:rPr lang="en-US" sz="2400" b="1" dirty="0" smtClean="0"/>
              <a:t>Compulsions</a:t>
            </a:r>
            <a:r>
              <a:rPr lang="en-US" sz="2400" dirty="0" smtClean="0"/>
              <a:t>: </a:t>
            </a:r>
            <a:r>
              <a:rPr lang="en-US" sz="2400" dirty="0"/>
              <a:t>repetitive </a:t>
            </a:r>
            <a:r>
              <a:rPr lang="en-US" sz="2400" dirty="0" smtClean="0"/>
              <a:t>behaviors, mental acts a </a:t>
            </a:r>
            <a:r>
              <a:rPr lang="en-US" sz="2400" dirty="0"/>
              <a:t>person feels internal pressure to </a:t>
            </a:r>
            <a:r>
              <a:rPr lang="en-US" sz="2400" dirty="0" smtClean="0"/>
              <a:t>perform</a:t>
            </a:r>
            <a:endParaRPr lang="en-US" sz="2400" b="1" dirty="0" smtClean="0"/>
          </a:p>
          <a:p>
            <a:r>
              <a:rPr lang="en-US" sz="2400" dirty="0"/>
              <a:t>By definition, obsessions and compulsions are inappropriate to </a:t>
            </a:r>
            <a:r>
              <a:rPr lang="en-US" sz="2400" dirty="0" smtClean="0"/>
              <a:t>the situation. </a:t>
            </a:r>
          </a:p>
          <a:p>
            <a:r>
              <a:rPr lang="en-US" sz="2400" dirty="0" smtClean="0"/>
              <a:t>Individuals with OCD tend to be highly disgust-, shame-, and guilt-prone </a:t>
            </a:r>
            <a:r>
              <a:rPr lang="en-US" sz="2200" dirty="0" smtClean="0"/>
              <a:t>(</a:t>
            </a:r>
            <a:r>
              <a:rPr lang="en-US" sz="2200" dirty="0" err="1"/>
              <a:t>Hennig</a:t>
            </a:r>
            <a:r>
              <a:rPr lang="en-US" sz="2200" dirty="0"/>
              <a:t>-Fast et al., </a:t>
            </a:r>
            <a:r>
              <a:rPr lang="en-US" sz="2200" dirty="0" smtClean="0"/>
              <a:t>2015; </a:t>
            </a:r>
            <a:r>
              <a:rPr lang="en-US" sz="2200" dirty="0" err="1" smtClean="0"/>
              <a:t>Pauls</a:t>
            </a:r>
            <a:r>
              <a:rPr lang="en-US" sz="2200" dirty="0" smtClean="0"/>
              <a:t> et al., 2014).</a:t>
            </a:r>
            <a:endParaRPr 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825625"/>
            <a:ext cx="2829939" cy="29478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6156960"/>
            <a:ext cx="28041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Lars </a:t>
            </a:r>
            <a:r>
              <a:rPr lang="en-US" sz="1300" dirty="0" err="1"/>
              <a:t>Klintwall</a:t>
            </a:r>
            <a:r>
              <a:rPr lang="en-US" sz="1300" dirty="0"/>
              <a:t> </a:t>
            </a:r>
            <a:r>
              <a:rPr lang="en-US" sz="1300" dirty="0" err="1" smtClean="0"/>
              <a:t>Malmqvist</a:t>
            </a:r>
            <a:r>
              <a:rPr lang="en-US" sz="1300" dirty="0" smtClean="0"/>
              <a:t> Wikimedia Commons</a:t>
            </a:r>
            <a:r>
              <a:rPr lang="en-US" sz="1300" dirty="0"/>
              <a:t> 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878074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Antisocial Personality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0589" y="1690689"/>
            <a:ext cx="4912963" cy="4486274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A pattern of </a:t>
            </a:r>
            <a:r>
              <a:rPr lang="en-US" sz="2400" dirty="0"/>
              <a:t>deceitful, impulsive, aggressive, </a:t>
            </a:r>
            <a:r>
              <a:rPr lang="en-US" sz="2400" dirty="0" smtClean="0"/>
              <a:t>irresponsible behavior; reckless </a:t>
            </a:r>
            <a:r>
              <a:rPr lang="en-US" sz="2400" dirty="0"/>
              <a:t>disregard for their own and others’ </a:t>
            </a:r>
            <a:r>
              <a:rPr lang="en-US" sz="2400" dirty="0" smtClean="0"/>
              <a:t>safety; lack </a:t>
            </a:r>
            <a:r>
              <a:rPr lang="en-US" sz="2400" dirty="0"/>
              <a:t>of remorse for harm caused to others </a:t>
            </a:r>
            <a:r>
              <a:rPr lang="en-US" sz="2000" dirty="0" smtClean="0"/>
              <a:t>(Black, 2015)</a:t>
            </a:r>
          </a:p>
          <a:p>
            <a:r>
              <a:rPr lang="en-US" sz="2400" i="1" dirty="0" smtClean="0"/>
              <a:t>Psychopathy</a:t>
            </a:r>
            <a:r>
              <a:rPr lang="en-US" sz="2400" dirty="0" smtClean="0"/>
              <a:t> and </a:t>
            </a:r>
            <a:r>
              <a:rPr lang="en-US" sz="2400" i="1" dirty="0" smtClean="0"/>
              <a:t>sociopathy</a:t>
            </a:r>
            <a:r>
              <a:rPr lang="en-US" sz="2400" dirty="0" smtClean="0"/>
              <a:t> are not DSM-5 diagnoses, but associated psychological constructs</a:t>
            </a:r>
          </a:p>
          <a:p>
            <a:r>
              <a:rPr lang="en-US" sz="2400" dirty="0" smtClean="0"/>
              <a:t>Can be very charming, high on empathic accuracy, but low on emotional empathy </a:t>
            </a:r>
            <a:r>
              <a:rPr lang="en-US" sz="2000" dirty="0" smtClean="0"/>
              <a:t>(</a:t>
            </a:r>
            <a:r>
              <a:rPr lang="en-US" sz="2000" dirty="0" err="1"/>
              <a:t>Dadds</a:t>
            </a:r>
            <a:r>
              <a:rPr lang="en-US" sz="2000" dirty="0"/>
              <a:t> et al., </a:t>
            </a:r>
            <a:r>
              <a:rPr lang="en-US" sz="2000" dirty="0" smtClean="0"/>
              <a:t>2009; </a:t>
            </a:r>
            <a:r>
              <a:rPr lang="en-US" sz="2000" dirty="0"/>
              <a:t>Thompson, Ramos, &amp; Willett, </a:t>
            </a:r>
            <a:r>
              <a:rPr lang="en-US" sz="2000" dirty="0" smtClean="0"/>
              <a:t>2014)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2763888" cy="30517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0363" y="5067879"/>
            <a:ext cx="29204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Serial killer Ted Bundy had classic traits of Antisocial Personality Disorder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84448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 Regulation and Disorder?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u="sng" dirty="0" smtClean="0"/>
              <a:t>Gross &amp; </a:t>
            </a:r>
            <a:r>
              <a:rPr lang="en-US" sz="2600" u="sng" dirty="0" err="1" smtClean="0"/>
              <a:t>Jazaieri</a:t>
            </a:r>
            <a:r>
              <a:rPr lang="en-US" sz="2600" u="sng" dirty="0" smtClean="0"/>
              <a:t>, 2014</a:t>
            </a:r>
            <a:r>
              <a:rPr lang="en-US" sz="2600" dirty="0" smtClean="0"/>
              <a:t>: Disordered emotion may stem in part from problems with emotion regulation.</a:t>
            </a:r>
          </a:p>
          <a:p>
            <a:r>
              <a:rPr lang="en-US" sz="2600" dirty="0" smtClean="0"/>
              <a:t>Individuals with relatively poor emotion regulation skills are more likely to develop depression </a:t>
            </a:r>
            <a:r>
              <a:rPr lang="en-US" sz="2000" dirty="0" smtClean="0"/>
              <a:t>(</a:t>
            </a:r>
            <a:r>
              <a:rPr lang="en-US" sz="2000" dirty="0" err="1"/>
              <a:t>Berking</a:t>
            </a:r>
            <a:r>
              <a:rPr lang="en-US" sz="2000" dirty="0"/>
              <a:t>, </a:t>
            </a:r>
            <a:r>
              <a:rPr lang="en-US" sz="2000" dirty="0" err="1"/>
              <a:t>Wirtz</a:t>
            </a:r>
            <a:r>
              <a:rPr lang="en-US" sz="2000" dirty="0"/>
              <a:t>, </a:t>
            </a:r>
            <a:r>
              <a:rPr lang="en-US" sz="2000" dirty="0" err="1"/>
              <a:t>Svaldi</a:t>
            </a:r>
            <a:r>
              <a:rPr lang="en-US" sz="2000" dirty="0"/>
              <a:t>, &amp; </a:t>
            </a:r>
            <a:r>
              <a:rPr lang="en-US" sz="2000" dirty="0" err="1"/>
              <a:t>Hopmann</a:t>
            </a:r>
            <a:r>
              <a:rPr lang="en-US" sz="2000" dirty="0"/>
              <a:t>, </a:t>
            </a:r>
            <a:r>
              <a:rPr lang="en-US" sz="2000" dirty="0" smtClean="0"/>
              <a:t>2014).</a:t>
            </a:r>
          </a:p>
          <a:p>
            <a:r>
              <a:rPr lang="en-US" sz="2600" dirty="0" smtClean="0"/>
              <a:t>Depressed individuals are more likely to blame themselves, ruminate, catastrophize </a:t>
            </a:r>
            <a:r>
              <a:rPr lang="en-US" sz="2000" dirty="0" smtClean="0"/>
              <a:t>(</a:t>
            </a:r>
            <a:r>
              <a:rPr lang="en-US" sz="2000" dirty="0" err="1"/>
              <a:t>Joormann</a:t>
            </a:r>
            <a:r>
              <a:rPr lang="en-US" sz="2000" dirty="0"/>
              <a:t> &amp; </a:t>
            </a:r>
            <a:r>
              <a:rPr lang="en-US" sz="2000" dirty="0" err="1"/>
              <a:t>Vanderlind</a:t>
            </a:r>
            <a:r>
              <a:rPr lang="en-US" sz="2000" dirty="0"/>
              <a:t>, 2014; </a:t>
            </a:r>
            <a:r>
              <a:rPr lang="en-US" sz="2000" dirty="0" smtClean="0"/>
              <a:t>Lee </a:t>
            </a:r>
            <a:r>
              <a:rPr lang="en-US" sz="2000" dirty="0"/>
              <a:t>et al</a:t>
            </a:r>
            <a:r>
              <a:rPr lang="x-none" sz="2000" dirty="0"/>
              <a:t> </a:t>
            </a:r>
            <a:r>
              <a:rPr lang="en-US" sz="2000" dirty="0"/>
              <a:t>., </a:t>
            </a:r>
            <a:r>
              <a:rPr lang="en-US" sz="2000" dirty="0" smtClean="0"/>
              <a:t>2014).</a:t>
            </a:r>
          </a:p>
          <a:p>
            <a:r>
              <a:rPr lang="en-US" sz="2600" dirty="0" smtClean="0"/>
              <a:t>Depressed individuals may even use emotion regulation strategies to </a:t>
            </a:r>
            <a:r>
              <a:rPr lang="en-US" sz="2600" i="1" dirty="0" smtClean="0"/>
              <a:t>increase</a:t>
            </a:r>
            <a:r>
              <a:rPr lang="en-US" sz="2600" dirty="0" smtClean="0"/>
              <a:t> negative mood </a:t>
            </a:r>
            <a:r>
              <a:rPr lang="en-US" sz="2000" dirty="0" smtClean="0"/>
              <a:t>(</a:t>
            </a:r>
            <a:r>
              <a:rPr lang="en-US" sz="2000" dirty="0" err="1"/>
              <a:t>Millgram</a:t>
            </a:r>
            <a:r>
              <a:rPr lang="en-US" sz="2000" dirty="0"/>
              <a:t>, </a:t>
            </a:r>
            <a:r>
              <a:rPr lang="en-US" sz="2000" dirty="0" err="1"/>
              <a:t>Joormann</a:t>
            </a:r>
            <a:r>
              <a:rPr lang="en-US" sz="2000" dirty="0"/>
              <a:t>, Huppert, &amp; </a:t>
            </a:r>
            <a:r>
              <a:rPr lang="en-US" sz="2000" dirty="0" err="1"/>
              <a:t>Tamir</a:t>
            </a:r>
            <a:r>
              <a:rPr lang="en-US" sz="2000" dirty="0"/>
              <a:t>, </a:t>
            </a:r>
            <a:r>
              <a:rPr lang="en-US" sz="2000" smtClean="0"/>
              <a:t>2015).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0303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 in Psychological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Depression, anxiety</a:t>
            </a:r>
            <a:r>
              <a:rPr lang="en-US" sz="2400" dirty="0" smtClean="0"/>
              <a:t>: Defining emotional features</a:t>
            </a:r>
          </a:p>
          <a:p>
            <a:r>
              <a:rPr lang="en-US" sz="2400" b="1" dirty="0" smtClean="0"/>
              <a:t>Obsessive-compulsive disorder</a:t>
            </a:r>
            <a:r>
              <a:rPr lang="en-US" sz="2400" dirty="0" smtClean="0"/>
              <a:t>: </a:t>
            </a:r>
            <a:r>
              <a:rPr lang="en-US" sz="2400" dirty="0"/>
              <a:t>E</a:t>
            </a:r>
            <a:r>
              <a:rPr lang="en-US" sz="2400" dirty="0" smtClean="0"/>
              <a:t>xcessive guilt</a:t>
            </a:r>
          </a:p>
          <a:p>
            <a:r>
              <a:rPr lang="en-US" sz="2400" b="1" dirty="0" smtClean="0"/>
              <a:t>Conduct disorder</a:t>
            </a:r>
            <a:r>
              <a:rPr lang="en-US" sz="2400" dirty="0" smtClean="0"/>
              <a:t>: Lack of guilt after hurting others</a:t>
            </a:r>
          </a:p>
          <a:p>
            <a:r>
              <a:rPr lang="en-US" sz="2400" b="1" dirty="0" smtClean="0"/>
              <a:t>Schizophrenia</a:t>
            </a:r>
            <a:r>
              <a:rPr lang="en-US" sz="2400" dirty="0" smtClean="0"/>
              <a:t>: Diminished or inappropriate emotional expression; impaired understanding of others’ expressions</a:t>
            </a:r>
          </a:p>
          <a:p>
            <a:r>
              <a:rPr lang="en-US" sz="2400" b="1" dirty="0" smtClean="0"/>
              <a:t>Borderline Personality Disorder</a:t>
            </a:r>
            <a:r>
              <a:rPr lang="en-US" sz="2400" dirty="0" smtClean="0"/>
              <a:t>: </a:t>
            </a:r>
            <a:r>
              <a:rPr lang="en-US" sz="2400" dirty="0"/>
              <a:t>E</a:t>
            </a:r>
            <a:r>
              <a:rPr lang="en-US" sz="2400" dirty="0" smtClean="0"/>
              <a:t>xtreme </a:t>
            </a:r>
            <a:r>
              <a:rPr lang="en-US" sz="2400" dirty="0"/>
              <a:t>emotional volatility, </a:t>
            </a:r>
            <a:r>
              <a:rPr lang="en-US" sz="2400" dirty="0" smtClean="0"/>
              <a:t>impulsivity</a:t>
            </a:r>
            <a:r>
              <a:rPr lang="en-US" sz="2400" dirty="0"/>
              <a:t>;</a:t>
            </a:r>
            <a:r>
              <a:rPr lang="en-US" sz="2400" dirty="0" smtClean="0"/>
              <a:t> poor </a:t>
            </a:r>
            <a:r>
              <a:rPr lang="en-US" sz="2400" dirty="0"/>
              <a:t>emotion regulation </a:t>
            </a:r>
            <a:endParaRPr lang="en-US" sz="2400" dirty="0" smtClean="0"/>
          </a:p>
          <a:p>
            <a:r>
              <a:rPr lang="en-US" sz="2400" b="1" dirty="0" smtClean="0"/>
              <a:t>Autism</a:t>
            </a:r>
            <a:r>
              <a:rPr lang="en-US" sz="2400" dirty="0" smtClean="0"/>
              <a:t>: Deficits in recognizing others’ emotional expressions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17144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Diagnosing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667" y="1825625"/>
            <a:ext cx="8142126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b="1" i="1" dirty="0"/>
              <a:t>Diagnostic and Statistical Manual of Mental </a:t>
            </a:r>
            <a:r>
              <a:rPr lang="en-US" b="1" i="1" dirty="0" smtClean="0"/>
              <a:t>Disorders, 5th Edition (DSM-5)</a:t>
            </a:r>
            <a:r>
              <a:rPr lang="en-US" dirty="0" smtClean="0"/>
              <a:t> lists </a:t>
            </a:r>
            <a:r>
              <a:rPr lang="en-US" dirty="0"/>
              <a:t>psychological </a:t>
            </a:r>
            <a:r>
              <a:rPr lang="en-US" dirty="0" smtClean="0"/>
              <a:t>disorders </a:t>
            </a:r>
            <a:r>
              <a:rPr lang="en-US" dirty="0"/>
              <a:t>and the criteria for diagnosing each </a:t>
            </a:r>
            <a:r>
              <a:rPr lang="en-US" dirty="0" smtClean="0"/>
              <a:t>one. </a:t>
            </a:r>
          </a:p>
          <a:p>
            <a:pPr lvl="1"/>
            <a:r>
              <a:rPr lang="en-US" dirty="0" smtClean="0"/>
              <a:t>Used to standardize diagnoses, help determine treatment</a:t>
            </a:r>
          </a:p>
          <a:p>
            <a:pPr lvl="1"/>
            <a:r>
              <a:rPr lang="en-US" dirty="0" smtClean="0"/>
              <a:t>DSM-5 diagnosis generally required for insurance coverage</a:t>
            </a:r>
          </a:p>
          <a:p>
            <a:r>
              <a:rPr lang="en-US" dirty="0" smtClean="0"/>
              <a:t>Limitations</a:t>
            </a:r>
          </a:p>
          <a:p>
            <a:pPr lvl="1"/>
            <a:r>
              <a:rPr lang="en-US" dirty="0" smtClean="0"/>
              <a:t>Diagnoses are based on symptom profiles, not tests for underlying </a:t>
            </a:r>
            <a:r>
              <a:rPr lang="en-US" i="1" dirty="0" smtClean="0"/>
              <a:t>causes</a:t>
            </a:r>
            <a:r>
              <a:rPr lang="en-US" dirty="0" smtClean="0"/>
              <a:t> of disorder.</a:t>
            </a:r>
          </a:p>
          <a:p>
            <a:pPr lvl="1"/>
            <a:r>
              <a:rPr lang="en-US" dirty="0" smtClean="0"/>
              <a:t>Two people with same diagnosis can have very different symptom profiles</a:t>
            </a:r>
          </a:p>
          <a:p>
            <a:pPr lvl="1"/>
            <a:r>
              <a:rPr lang="en-US" dirty="0" smtClean="0"/>
              <a:t>Lack of specificity: A typical client meets DSM-5 criteria for multiple disorders.</a:t>
            </a:r>
          </a:p>
        </p:txBody>
      </p:sp>
    </p:spTree>
    <p:extLst>
      <p:ext uri="{BB962C8B-B14F-4D97-AF65-F5344CB8AC3E}">
        <p14:creationId xmlns:p14="http://schemas.microsoft.com/office/powerpoint/2010/main" val="546337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Depressive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9404" y="1511560"/>
            <a:ext cx="4465863" cy="5131836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/>
              <a:t>Major depressive episode</a:t>
            </a:r>
            <a:r>
              <a:rPr lang="en-US" sz="2400" dirty="0" smtClean="0"/>
              <a:t>: At least two weeks with</a:t>
            </a:r>
          </a:p>
          <a:p>
            <a:pPr lvl="1"/>
            <a:r>
              <a:rPr lang="en-US" sz="2200" dirty="0" smtClean="0"/>
              <a:t>Depressed mood and/or loss of interest &amp; pleasure every day</a:t>
            </a:r>
          </a:p>
          <a:p>
            <a:pPr lvl="1"/>
            <a:r>
              <a:rPr lang="en-US" sz="2200" dirty="0" smtClean="0"/>
              <a:t>Some combination of feelings of worthlessness</a:t>
            </a:r>
            <a:r>
              <a:rPr lang="en-US" sz="2200" dirty="0"/>
              <a:t>, agitation or inactivity, impaired sleep </a:t>
            </a:r>
            <a:r>
              <a:rPr lang="en-US" sz="2200" dirty="0" smtClean="0"/>
              <a:t>(too </a:t>
            </a:r>
            <a:r>
              <a:rPr lang="en-US" sz="2200" dirty="0"/>
              <a:t>much or too little), increased or decreased appetite, and impaired concentration</a:t>
            </a:r>
            <a:r>
              <a:rPr lang="en-US" sz="2200" dirty="0" smtClean="0"/>
              <a:t> </a:t>
            </a:r>
            <a:endParaRPr lang="en-US" sz="2200" b="1" dirty="0" smtClean="0"/>
          </a:p>
          <a:p>
            <a:r>
              <a:rPr lang="en-US" sz="2400" dirty="0" smtClean="0"/>
              <a:t>First episode typically triggered by stressful event, but later episodes may be spontaneous </a:t>
            </a:r>
            <a:r>
              <a:rPr lang="en-US" sz="2000" dirty="0" smtClean="0"/>
              <a:t>(</a:t>
            </a:r>
            <a:r>
              <a:rPr lang="en-US" sz="2000" dirty="0"/>
              <a:t>Monroe &amp; Harkness, 2005; Post, </a:t>
            </a:r>
            <a:r>
              <a:rPr lang="en-US" sz="2000" dirty="0" smtClean="0"/>
              <a:t>1992).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76" y="1690689"/>
            <a:ext cx="2957511" cy="29575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0279" y="4770120"/>
            <a:ext cx="259610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DJTaylor</a:t>
            </a:r>
            <a:r>
              <a:rPr lang="en-US" sz="1300" dirty="0"/>
              <a:t> / Shutterstock.com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047061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Depression?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6098" y="1821317"/>
            <a:ext cx="4372558" cy="4896722"/>
          </a:xfrm>
        </p:spPr>
        <p:txBody>
          <a:bodyPr>
            <a:normAutofit fontScale="92500" lnSpcReduction="10000"/>
          </a:bodyPr>
          <a:lstStyle/>
          <a:p>
            <a:r>
              <a:rPr lang="en-US" sz="2400" u="sng" dirty="0" smtClean="0"/>
              <a:t>Genetics</a:t>
            </a:r>
            <a:r>
              <a:rPr lang="en-US" sz="2400" dirty="0" smtClean="0"/>
              <a:t>: Vulnerability to depression runs in families with drug/alcohol abuse, </a:t>
            </a:r>
            <a:r>
              <a:rPr lang="en-US" sz="2400" dirty="0"/>
              <a:t>bulimia, panic disorder, migraine headaches, </a:t>
            </a:r>
            <a:r>
              <a:rPr lang="en-US" sz="2400" dirty="0" smtClean="0"/>
              <a:t>ADHD, </a:t>
            </a:r>
            <a:r>
              <a:rPr lang="en-US" sz="2400" dirty="0"/>
              <a:t>binge eating, and </a:t>
            </a:r>
            <a:r>
              <a:rPr lang="en-US" sz="2400" dirty="0" smtClean="0"/>
              <a:t>other </a:t>
            </a:r>
            <a:r>
              <a:rPr lang="en-US" sz="2400" dirty="0"/>
              <a:t>problems </a:t>
            </a:r>
          </a:p>
          <a:p>
            <a:r>
              <a:rPr lang="en-US" sz="2400" u="sng" dirty="0" smtClean="0"/>
              <a:t>Experience</a:t>
            </a:r>
            <a:r>
              <a:rPr lang="en-US" sz="2400" dirty="0" smtClean="0"/>
              <a:t>: Childhood experience of abuse, neglect predicts later depression </a:t>
            </a:r>
            <a:r>
              <a:rPr lang="en-US" sz="2000" dirty="0" smtClean="0"/>
              <a:t>(</a:t>
            </a:r>
            <a:r>
              <a:rPr lang="en-US" sz="2000" dirty="0" err="1"/>
              <a:t>Mandelli</a:t>
            </a:r>
            <a:r>
              <a:rPr lang="en-US" sz="2000" dirty="0"/>
              <a:t>, </a:t>
            </a:r>
            <a:r>
              <a:rPr lang="en-US" sz="2000" dirty="0" err="1"/>
              <a:t>Petrelli</a:t>
            </a:r>
            <a:r>
              <a:rPr lang="en-US" sz="2000" dirty="0"/>
              <a:t>, &amp; </a:t>
            </a:r>
            <a:r>
              <a:rPr lang="en-US" sz="2000" dirty="0" err="1"/>
              <a:t>Serretti</a:t>
            </a:r>
            <a:r>
              <a:rPr lang="en-US" sz="2000" dirty="0"/>
              <a:t>, </a:t>
            </a:r>
            <a:r>
              <a:rPr lang="en-US" sz="2000" dirty="0" smtClean="0"/>
              <a:t>2015)</a:t>
            </a:r>
          </a:p>
          <a:p>
            <a:r>
              <a:rPr lang="en-US" sz="2400" u="sng" dirty="0" smtClean="0"/>
              <a:t>Lack of Pleasure</a:t>
            </a:r>
            <a:r>
              <a:rPr lang="en-US" sz="2400" dirty="0" smtClean="0"/>
              <a:t>: Depressed individuals respond less to pleasant, rewarding stimuli </a:t>
            </a:r>
            <a:r>
              <a:rPr lang="en-US" sz="2000" dirty="0" smtClean="0"/>
              <a:t>(</a:t>
            </a:r>
            <a:r>
              <a:rPr lang="en-US" sz="2000" dirty="0" err="1"/>
              <a:t>Henriques</a:t>
            </a:r>
            <a:r>
              <a:rPr lang="en-US" sz="2000" dirty="0"/>
              <a:t> &amp; Davidson, </a:t>
            </a:r>
            <a:r>
              <a:rPr lang="en-US" sz="2000" dirty="0" smtClean="0"/>
              <a:t>2000; </a:t>
            </a:r>
            <a:r>
              <a:rPr lang="en-US" sz="2000" dirty="0"/>
              <a:t>Sloan, Strauss, &amp; Wisner, </a:t>
            </a:r>
            <a:r>
              <a:rPr lang="en-US" sz="2000" dirty="0" smtClean="0"/>
              <a:t>2001).</a:t>
            </a:r>
            <a:endParaRPr lang="en-US" sz="2000" dirty="0"/>
          </a:p>
        </p:txBody>
      </p:sp>
      <p:pic>
        <p:nvPicPr>
          <p:cNvPr id="1026" name="Picture 2" descr="Q:\Potter\Signed\Kalat, Emotion\Ancillaries\Final Cleanedup files to Editorial\PPT\art for ppts\kal35510_ch14\kal35510_14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26117"/>
            <a:ext cx="3322756" cy="294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861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3178240" cy="1724931"/>
          </a:xfrm>
        </p:spPr>
        <p:txBody>
          <a:bodyPr/>
          <a:lstStyle/>
          <a:p>
            <a:r>
              <a:rPr lang="en-US" dirty="0" smtClean="0"/>
              <a:t>Learned Helplessness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51313"/>
            <a:ext cx="7886700" cy="4273422"/>
          </a:xfrm>
        </p:spPr>
        <p:txBody>
          <a:bodyPr>
            <a:normAutofit/>
          </a:bodyPr>
          <a:lstStyle/>
          <a:p>
            <a:r>
              <a:rPr lang="en-US" sz="2600" dirty="0" smtClean="0"/>
              <a:t>Seligman &amp; Maier (1967)</a:t>
            </a:r>
          </a:p>
          <a:p>
            <a:r>
              <a:rPr lang="en-US" sz="2600" b="1" dirty="0" smtClean="0"/>
              <a:t>Question</a:t>
            </a:r>
            <a:r>
              <a:rPr lang="en-US" sz="2600" dirty="0" smtClean="0"/>
              <a:t>: Can depressive behavior be learned?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Dogs</a:t>
            </a:r>
          </a:p>
          <a:p>
            <a:pPr lvl="1"/>
            <a:r>
              <a:rPr lang="en-US" b="1" dirty="0" smtClean="0"/>
              <a:t>Procedure</a:t>
            </a:r>
            <a:endParaRPr lang="en-US" dirty="0"/>
          </a:p>
          <a:p>
            <a:pPr lvl="2"/>
            <a:r>
              <a:rPr lang="en-US" u="sng" dirty="0" smtClean="0"/>
              <a:t>Stage 1</a:t>
            </a:r>
            <a:r>
              <a:rPr lang="en-US" dirty="0" smtClean="0"/>
              <a:t>:  Dogs are harnessed onto floor delivering shocks after a tone; half can </a:t>
            </a:r>
            <a:r>
              <a:rPr lang="en-US" i="1" dirty="0" smtClean="0"/>
              <a:t>stop</a:t>
            </a:r>
            <a:r>
              <a:rPr lang="en-US" dirty="0" smtClean="0"/>
              <a:t> shocks by pressing a button, others cannot.</a:t>
            </a:r>
          </a:p>
          <a:p>
            <a:pPr lvl="2"/>
            <a:r>
              <a:rPr lang="en-US" dirty="0" smtClean="0"/>
              <a:t>All dogs released from harness, can jump to another section of floor to avoid shock after hearing tone.</a:t>
            </a:r>
          </a:p>
          <a:p>
            <a:pPr lvl="1"/>
            <a:r>
              <a:rPr lang="en-US" b="1" dirty="0" smtClean="0"/>
              <a:t>Results</a:t>
            </a:r>
            <a:r>
              <a:rPr lang="en-US" dirty="0" smtClean="0"/>
              <a:t>: Only dogs who had been able to stop shocks previously learned to escape in new situation; other dogs never tried to escape.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29" y="365126"/>
            <a:ext cx="2743199" cy="20466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21680" y="2529840"/>
            <a:ext cx="3794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©2010 </a:t>
            </a:r>
            <a:r>
              <a:rPr lang="en-US" sz="1200" dirty="0">
                <a:hlinkClick r:id="rId4"/>
              </a:rPr>
              <a:t>Tim Dawson Photography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5179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Attribution and Depression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" y="4621125"/>
            <a:ext cx="7886700" cy="18916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Explanatory style</a:t>
            </a:r>
            <a:r>
              <a:rPr lang="en-US" sz="2400" dirty="0" smtClean="0"/>
              <a:t>: One’s characteristic way of explaining their failures, especially when the explanation is not obvious</a:t>
            </a:r>
          </a:p>
          <a:p>
            <a:r>
              <a:rPr lang="en-US" sz="2400" dirty="0" smtClean="0"/>
              <a:t>Explanatory styles for negative outcomes that are internal, stable, and global tend to promote depression </a:t>
            </a:r>
            <a:r>
              <a:rPr lang="en-US" sz="2000" dirty="0" smtClean="0"/>
              <a:t>(</a:t>
            </a:r>
            <a:r>
              <a:rPr lang="en-US" sz="2000" dirty="0"/>
              <a:t>Abramson, Seligman, &amp; Teasdale, </a:t>
            </a:r>
            <a:r>
              <a:rPr lang="en-US" sz="2000" dirty="0" smtClean="0"/>
              <a:t>1978; </a:t>
            </a:r>
            <a:r>
              <a:rPr lang="en-US" sz="2000" dirty="0"/>
              <a:t>Hu, Zhang, &amp; Yang, </a:t>
            </a:r>
            <a:r>
              <a:rPr lang="en-US" sz="2000" dirty="0" smtClean="0"/>
              <a:t>2015). </a:t>
            </a:r>
            <a:endParaRPr lang="en-US" sz="20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648400"/>
              </p:ext>
            </p:extLst>
          </p:nvPr>
        </p:nvGraphicFramePr>
        <p:xfrm>
          <a:off x="873967" y="1690689"/>
          <a:ext cx="7396066" cy="2533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98033"/>
                <a:gridCol w="3698033"/>
              </a:tblGrid>
              <a:tr h="844540"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External</a:t>
                      </a:r>
                      <a:r>
                        <a:rPr lang="en-US" sz="2200" b="0" dirty="0" smtClean="0"/>
                        <a:t>:</a:t>
                      </a:r>
                      <a:r>
                        <a:rPr lang="en-US" sz="2200" b="0" baseline="0" dirty="0" smtClean="0"/>
                        <a:t> Cause is outside self.</a:t>
                      </a:r>
                      <a:endParaRPr lang="en-US" sz="2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Internal</a:t>
                      </a:r>
                      <a:r>
                        <a:rPr lang="en-US" sz="2200" b="0" dirty="0" smtClean="0"/>
                        <a:t>: Cause</a:t>
                      </a:r>
                      <a:r>
                        <a:rPr lang="en-US" sz="2200" b="0" baseline="0" dirty="0" smtClean="0"/>
                        <a:t> is within self.</a:t>
                      </a:r>
                      <a:endParaRPr lang="en-US" sz="2200" b="1" dirty="0"/>
                    </a:p>
                  </a:txBody>
                  <a:tcPr anchor="ctr"/>
                </a:tc>
              </a:tr>
              <a:tr h="844540"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Stable</a:t>
                      </a:r>
                      <a:r>
                        <a:rPr lang="en-US" sz="2200" dirty="0" smtClean="0"/>
                        <a:t>: Cause is permanent.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Unstable</a:t>
                      </a:r>
                      <a:r>
                        <a:rPr lang="en-US" sz="2200" b="0" dirty="0" smtClean="0"/>
                        <a:t>: Cause is changeable.</a:t>
                      </a:r>
                      <a:endParaRPr lang="en-US" sz="2200" b="1" dirty="0"/>
                    </a:p>
                  </a:txBody>
                  <a:tcPr anchor="ctr"/>
                </a:tc>
              </a:tr>
              <a:tr h="844540"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Specific</a:t>
                      </a:r>
                      <a:r>
                        <a:rPr lang="en-US" sz="2200" b="0" dirty="0" smtClean="0"/>
                        <a:t>: Cause</a:t>
                      </a:r>
                      <a:r>
                        <a:rPr lang="en-US" sz="2200" b="0" baseline="0" dirty="0" smtClean="0"/>
                        <a:t> is limited to particular situations.</a:t>
                      </a:r>
                      <a:endParaRPr lang="en-US" sz="2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Global</a:t>
                      </a:r>
                      <a:r>
                        <a:rPr lang="en-US" sz="2200" b="0" dirty="0" smtClean="0"/>
                        <a:t>:</a:t>
                      </a:r>
                      <a:r>
                        <a:rPr lang="en-US" sz="2200" b="0" baseline="0" dirty="0" smtClean="0"/>
                        <a:t> Cause is general, relevant in most situations.</a:t>
                      </a:r>
                      <a:endParaRPr lang="en-US" sz="22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761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Treating Depression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8065" y="1825624"/>
            <a:ext cx="4497353" cy="4761787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Most antidepressant drugs increase activity at </a:t>
            </a:r>
            <a:r>
              <a:rPr lang="en-US" sz="2400" dirty="0"/>
              <a:t>synapses using </a:t>
            </a:r>
            <a:r>
              <a:rPr lang="en-US" sz="2400" dirty="0" smtClean="0"/>
              <a:t>serotonin, norepinephrine, and/or dopamine. </a:t>
            </a:r>
            <a:r>
              <a:rPr lang="x-none" sz="2400" dirty="0"/>
              <a:t> </a:t>
            </a:r>
            <a:endParaRPr lang="en-US" sz="2400" dirty="0" smtClean="0"/>
          </a:p>
          <a:p>
            <a:r>
              <a:rPr lang="en-US" sz="2400" b="1" dirty="0" smtClean="0"/>
              <a:t>Cognitive Therapy</a:t>
            </a:r>
            <a:r>
              <a:rPr lang="en-US" sz="2400" dirty="0" smtClean="0"/>
              <a:t> seeks </a:t>
            </a:r>
            <a:r>
              <a:rPr lang="en-US" sz="2400" dirty="0"/>
              <a:t>to </a:t>
            </a:r>
            <a:r>
              <a:rPr lang="en-US" sz="2400" dirty="0" smtClean="0"/>
              <a:t>identify, alter dysfunctional explanatory styles, other cognitive biases.</a:t>
            </a:r>
          </a:p>
          <a:p>
            <a:r>
              <a:rPr lang="en-US" sz="2400" dirty="0" smtClean="0"/>
              <a:t>About 50% of patients improve in a few months with either treatment, compared to about 1/3 with placebo </a:t>
            </a:r>
            <a:r>
              <a:rPr lang="en-US" sz="2000" dirty="0" smtClean="0"/>
              <a:t>(</a:t>
            </a:r>
            <a:r>
              <a:rPr lang="en-US" sz="2000" dirty="0" err="1"/>
              <a:t>Hollon</a:t>
            </a:r>
            <a:r>
              <a:rPr lang="en-US" sz="2000" dirty="0"/>
              <a:t>, </a:t>
            </a:r>
            <a:r>
              <a:rPr lang="en-US" sz="2000" dirty="0" err="1"/>
              <a:t>Thase</a:t>
            </a:r>
            <a:r>
              <a:rPr lang="en-US" sz="2000" dirty="0"/>
              <a:t>, &amp; Markowitz, </a:t>
            </a:r>
            <a:r>
              <a:rPr lang="en-US" sz="2000" dirty="0" smtClean="0"/>
              <a:t>2002).</a:t>
            </a:r>
          </a:p>
        </p:txBody>
      </p:sp>
      <p:pic>
        <p:nvPicPr>
          <p:cNvPr id="2050" name="Picture 2" descr="Q:\Potter\Signed\Kalat, Emotion\Ancillaries\Final Cleanedup files to Editorial\PPT\art for ppts\kal35510_ch14\kal35510_14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315528"/>
            <a:ext cx="3510786" cy="236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5320" y="4815840"/>
            <a:ext cx="24079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Olimpik</a:t>
            </a:r>
            <a:r>
              <a:rPr lang="en-US" sz="1300" dirty="0"/>
              <a:t> / Shutterstock.com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740627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to Manage Depression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694" y="1825625"/>
            <a:ext cx="4180114" cy="4799110"/>
          </a:xfrm>
        </p:spPr>
        <p:txBody>
          <a:bodyPr>
            <a:normAutofit fontScale="92500"/>
          </a:bodyPr>
          <a:lstStyle/>
          <a:p>
            <a:r>
              <a:rPr lang="en-US" sz="2400" i="1" dirty="0" smtClean="0"/>
              <a:t>Any </a:t>
            </a:r>
            <a:r>
              <a:rPr lang="en-US" sz="2400" dirty="0" smtClean="0"/>
              <a:t>activity that gets people out of the house, socializing, engaged with life is helpful </a:t>
            </a:r>
            <a:r>
              <a:rPr lang="en-US" sz="2000" dirty="0" smtClean="0"/>
              <a:t>(</a:t>
            </a:r>
            <a:r>
              <a:rPr lang="en-US" sz="2000" dirty="0" err="1"/>
              <a:t>Ekers</a:t>
            </a:r>
            <a:r>
              <a:rPr lang="en-US" sz="2000" dirty="0"/>
              <a:t> et al., </a:t>
            </a:r>
            <a:r>
              <a:rPr lang="en-US" sz="2000" dirty="0" smtClean="0"/>
              <a:t>2014).</a:t>
            </a:r>
            <a:endParaRPr lang="en-US" sz="2000" i="1" dirty="0" smtClean="0"/>
          </a:p>
          <a:p>
            <a:r>
              <a:rPr lang="en-US" sz="2400" dirty="0" smtClean="0"/>
              <a:t>Consistent exercise, 30+ minutes a few times/week </a:t>
            </a:r>
            <a:r>
              <a:rPr lang="en-US" sz="2000" dirty="0" smtClean="0"/>
              <a:t>(</a:t>
            </a:r>
            <a:r>
              <a:rPr lang="en-US" sz="2000" dirty="0"/>
              <a:t>Pereira, </a:t>
            </a:r>
            <a:r>
              <a:rPr lang="en-US" sz="2000" dirty="0" err="1"/>
              <a:t>Geoffroy</a:t>
            </a:r>
            <a:r>
              <a:rPr lang="en-US" sz="2000" dirty="0"/>
              <a:t>, &amp; Power, </a:t>
            </a:r>
            <a:r>
              <a:rPr lang="en-US" sz="2000" dirty="0" smtClean="0"/>
              <a:t>2014)</a:t>
            </a:r>
          </a:p>
          <a:p>
            <a:r>
              <a:rPr lang="en-US" sz="2400" dirty="0" smtClean="0"/>
              <a:t>Consistent sleep schedule, at least 7-8 hours/night </a:t>
            </a:r>
            <a:r>
              <a:rPr lang="en-US" sz="2000" dirty="0" smtClean="0"/>
              <a:t>(</a:t>
            </a:r>
            <a:r>
              <a:rPr lang="en-US" sz="2000" dirty="0" err="1" smtClean="0"/>
              <a:t>Asarnow</a:t>
            </a:r>
            <a:r>
              <a:rPr lang="en-US" sz="2000" dirty="0"/>
              <a:t>, </a:t>
            </a:r>
            <a:r>
              <a:rPr lang="en-US" sz="2000" dirty="0" err="1"/>
              <a:t>Soehner</a:t>
            </a:r>
            <a:r>
              <a:rPr lang="en-US" sz="2000" dirty="0"/>
              <a:t>, &amp; Harvey, </a:t>
            </a:r>
            <a:r>
              <a:rPr lang="en-US" sz="2000" dirty="0" smtClean="0"/>
              <a:t>2014)</a:t>
            </a:r>
          </a:p>
          <a:p>
            <a:r>
              <a:rPr lang="en-US" sz="2400" dirty="0" smtClean="0"/>
              <a:t>Eating seafood high in omega-3 fatty acids </a:t>
            </a:r>
            <a:r>
              <a:rPr lang="en-US" sz="2000" dirty="0" smtClean="0"/>
              <a:t>(</a:t>
            </a:r>
            <a:r>
              <a:rPr lang="en-US" sz="2000" dirty="0" err="1"/>
              <a:t>Noaghuil</a:t>
            </a:r>
            <a:r>
              <a:rPr lang="en-US" sz="2000" dirty="0"/>
              <a:t> &amp; </a:t>
            </a:r>
            <a:r>
              <a:rPr lang="en-US" sz="2000" dirty="0" err="1"/>
              <a:t>Hibbeln</a:t>
            </a:r>
            <a:r>
              <a:rPr lang="en-US" sz="2000" dirty="0"/>
              <a:t>, 2003; Saris, </a:t>
            </a:r>
            <a:r>
              <a:rPr lang="en-US" sz="2000" dirty="0" err="1"/>
              <a:t>Mischoulon</a:t>
            </a:r>
            <a:r>
              <a:rPr lang="en-US" sz="2000" dirty="0"/>
              <a:t>, &amp; Schweitzer, </a:t>
            </a:r>
            <a:r>
              <a:rPr lang="en-US" sz="2000" dirty="0" smtClean="0"/>
              <a:t>2012)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2"/>
          <a:stretch/>
        </p:blipFill>
        <p:spPr>
          <a:xfrm>
            <a:off x="798998" y="2016125"/>
            <a:ext cx="3350176" cy="31845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8998" y="5261610"/>
            <a:ext cx="287384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gpointstudio</a:t>
            </a:r>
            <a:r>
              <a:rPr lang="en-US" sz="1300" dirty="0"/>
              <a:t> / Shutterstock.com</a:t>
            </a:r>
          </a:p>
        </p:txBody>
      </p:sp>
    </p:spTree>
    <p:extLst>
      <p:ext uri="{BB962C8B-B14F-4D97-AF65-F5344CB8AC3E}">
        <p14:creationId xmlns:p14="http://schemas.microsoft.com/office/powerpoint/2010/main" val="9159140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16">
      <a:dk1>
        <a:srgbClr val="292934"/>
      </a:dk1>
      <a:lt1>
        <a:srgbClr val="FFFFFF"/>
      </a:lt1>
      <a:dk2>
        <a:srgbClr val="C00000"/>
      </a:dk2>
      <a:lt2>
        <a:srgbClr val="F3F2DC"/>
      </a:lt2>
      <a:accent1>
        <a:srgbClr val="C00000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C00000"/>
      </a:hlink>
      <a:folHlink>
        <a:srgbClr val="D253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3147</TotalTime>
  <Words>1421</Words>
  <Application>Microsoft Office PowerPoint</Application>
  <PresentationFormat>On-screen Show (4:3)</PresentationFormat>
  <Paragraphs>138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Clarity</vt:lpstr>
      <vt:lpstr>Chapter 14: Emotion in Clinical Psychology</vt:lpstr>
      <vt:lpstr>Emotion in Psychological Disorder</vt:lpstr>
      <vt:lpstr>Diagnosing Disorder</vt:lpstr>
      <vt:lpstr>Major Depressive Disorder</vt:lpstr>
      <vt:lpstr>What Causes Depression?</vt:lpstr>
      <vt:lpstr>Learned Helplessness</vt:lpstr>
      <vt:lpstr>Attribution and Depression</vt:lpstr>
      <vt:lpstr>Treating Depression</vt:lpstr>
      <vt:lpstr>Activities to Manage Depression</vt:lpstr>
      <vt:lpstr>Bipolar  disorder</vt:lpstr>
      <vt:lpstr>Anxiety Disorders</vt:lpstr>
      <vt:lpstr>Common Specific Phobias</vt:lpstr>
      <vt:lpstr>Causes of Anxiety Disorders</vt:lpstr>
      <vt:lpstr>The “Little Albert” Experiment</vt:lpstr>
      <vt:lpstr>Traumatic Learning in PTSD</vt:lpstr>
      <vt:lpstr>Treating Anxiety Disorders</vt:lpstr>
      <vt:lpstr>Obsessive-Compulsive Disorder</vt:lpstr>
      <vt:lpstr>Antisocial Personality Disorder</vt:lpstr>
      <vt:lpstr>Emotion Regulation and Disorder?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ALBRIGHT, Larissa</cp:lastModifiedBy>
  <cp:revision>37</cp:revision>
  <dcterms:created xsi:type="dcterms:W3CDTF">2017-07-05T22:21:59Z</dcterms:created>
  <dcterms:modified xsi:type="dcterms:W3CDTF">2017-10-18T17:37:09Z</dcterms:modified>
</cp:coreProperties>
</file>